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Nivel de texto 1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“Escribe una cita aquí”"/>
          <p:cNvSpPr txBox="1"/>
          <p:nvPr>
            <p:ph type="body" sz="quarter" idx="13"/>
          </p:nvPr>
        </p:nvSpPr>
        <p:spPr>
          <a:xfrm>
            <a:off x="1270000" y="4267112"/>
            <a:ext cx="10464800" cy="60977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n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n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o del título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Texto del título</a:t>
            </a:r>
          </a:p>
        </p:txBody>
      </p:sp>
      <p:sp>
        <p:nvSpPr>
          <p:cNvPr id="22" name="Nivel de texto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n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o del título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Texto del título</a:t>
            </a:r>
          </a:p>
        </p:txBody>
      </p:sp>
      <p:sp>
        <p:nvSpPr>
          <p:cNvPr id="40" name="Nivel de texto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57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n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67" name="Nivel de texto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n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n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n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twitter.com/Gerard_Cordova" TargetMode="External"/><Relationship Id="rId3" Type="http://schemas.openxmlformats.org/officeDocument/2006/relationships/hyperlink" Target="https://twitter.com/Gerard_Cordova/status/1095391505475403777" TargetMode="External"/><Relationship Id="rId4" Type="http://schemas.openxmlformats.org/officeDocument/2006/relationships/hyperlink" Target="http://www.twitter.com/Criscitarojas" TargetMode="External"/><Relationship Id="rId5" Type="http://schemas.openxmlformats.org/officeDocument/2006/relationships/hyperlink" Target="https://twitter.com/criscitarojas/status/1095678149046747136" TargetMode="External"/><Relationship Id="rId6" Type="http://schemas.openxmlformats.org/officeDocument/2006/relationships/hyperlink" Target="http://www.twitter.com/Wil_Ardilax1" TargetMode="External"/><Relationship Id="rId7" Type="http://schemas.openxmlformats.org/officeDocument/2006/relationships/hyperlink" Target="https://twitter.com/Wil_Ardilax1/status/1095071269538721793" TargetMode="External"/><Relationship Id="rId8" Type="http://schemas.openxmlformats.org/officeDocument/2006/relationships/hyperlink" Target="http://www.twitter.com/marcosdecairers" TargetMode="External"/><Relationship Id="rId9" Type="http://schemas.openxmlformats.org/officeDocument/2006/relationships/hyperlink" Target="https://twitter.com/marcosdecairers/status/1095424418623471618" TargetMode="External"/><Relationship Id="rId10" Type="http://schemas.openxmlformats.org/officeDocument/2006/relationships/hyperlink" Target="http://www.twitter.com/NinosKC7" TargetMode="External"/><Relationship Id="rId11" Type="http://schemas.openxmlformats.org/officeDocument/2006/relationships/hyperlink" Target="https://twitter.com/NinosKC7/status/1095493237702316032" TargetMode="External"/><Relationship Id="rId12" Type="http://schemas.openxmlformats.org/officeDocument/2006/relationships/hyperlink" Target="http://www.twitter.com/dulcineapache" TargetMode="External"/><Relationship Id="rId13" Type="http://schemas.openxmlformats.org/officeDocument/2006/relationships/hyperlink" Target="https://twitter.com/dulcineapache/status/1095055437135859713" TargetMode="External"/><Relationship Id="rId14" Type="http://schemas.openxmlformats.org/officeDocument/2006/relationships/hyperlink" Target="http://www.twitter.com/MithaBo" TargetMode="External"/><Relationship Id="rId15" Type="http://schemas.openxmlformats.org/officeDocument/2006/relationships/hyperlink" Target="https://twitter.com/MirthaBo/status/1095380330352136192" TargetMode="External"/><Relationship Id="rId16" Type="http://schemas.openxmlformats.org/officeDocument/2006/relationships/hyperlink" Target="http://www.twitter.com/Cesarcoh1" TargetMode="External"/><Relationship Id="rId17" Type="http://schemas.openxmlformats.org/officeDocument/2006/relationships/hyperlink" Target="https://twitter.com/Cesarcoh1/status/1095401984117669895" TargetMode="External"/><Relationship Id="rId18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Tabla"/>
          <p:cNvGraphicFramePr/>
          <p:nvPr/>
        </p:nvGraphicFramePr>
        <p:xfrm>
          <a:off x="730248" y="1238679"/>
          <a:ext cx="11544298" cy="696821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758371"/>
                <a:gridCol w="2129971"/>
                <a:gridCol w="1583871"/>
                <a:gridCol w="1583871"/>
                <a:gridCol w="1583871"/>
                <a:gridCol w="1952171"/>
                <a:gridCol w="1952171"/>
              </a:tblGrid>
              <a:tr h="487405">
                <a:tc>
                  <a:txBody>
                    <a:bodyPr/>
                    <a:lstStyle/>
                    <a:p>
                      <a:pPr marL="114300" indent="-114300" algn="l" defTabSz="457200">
                        <a:tabLst>
                          <a:tab pos="1181100" algn="l"/>
                        </a:tabLst>
                        <a:defRPr b="1" sz="19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101600" marR="101600" marT="101600" marB="101600" anchor="ctr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114300" indent="-114300" algn="l" defTabSz="457200">
                        <a:tabLst>
                          <a:tab pos="11811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Red propagación en Twitter</a:t>
                      </a:r>
                    </a:p>
                  </a:txBody>
                  <a:tcPr marL="101600" marR="101600" marT="101600" marB="101600" anchor="ctr" anchorCtr="0" horzOverflow="overflow"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FD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20090">
                <a:tc>
                  <a:txBody>
                    <a:bodyPr/>
                    <a:lstStyle/>
                    <a:p>
                      <a:pPr defTabSz="914400">
                        <a:defRPr sz="1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5D5D5D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Usuario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5D5D5D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Ubicación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D5D5D"/>
                      </a:solidFill>
                      <a:miter lim="400000"/>
                    </a:lnL>
                    <a:lnR w="12700">
                      <a:solidFill>
                        <a:srgbClr val="5D5D5D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defTabSz="914400">
                        <a:tabLst>
                          <a:tab pos="1181100" algn="l"/>
                        </a:tabLst>
                        <a:defRPr sz="19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Creación de cuenta</a:t>
                      </a:r>
                    </a:p>
                  </a:txBody>
                  <a:tcPr marL="101600" marR="101600" marT="101600" marB="101600" anchor="ctr" anchorCtr="0" horzOverflow="overflow">
                    <a:lnL w="12700">
                      <a:solidFill>
                        <a:srgbClr val="5D5D5D"/>
                      </a:solidFill>
                      <a:miter lim="400000"/>
                    </a:lnL>
                    <a:lnR w="12700">
                      <a:solidFill>
                        <a:srgbClr val="5D5D5D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Seguidores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D5D5D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Contenido falso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</a:tr>
              <a:tr h="72009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D5D5D"/>
                      </a:solidFill>
                      <a:miter lim="400000"/>
                    </a:lnL>
                    <a:lnT w="12700">
                      <a:solidFill>
                        <a:srgbClr val="5D5D5D"/>
                      </a:solidFill>
                      <a:miter lim="400000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sz="1800"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2" invalidUrl="" action="" tgtFrame="" tooltip="" history="1" highlightClick="0" endSnd="0"/>
                        </a:rPr>
                        <a:t>@Gerard_Cordova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Venezuela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2010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1093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EBEBE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3" invalidUrl="" action="" tgtFrame="" tooltip="" history="1" highlightClick="0" endSnd="0"/>
                        </a:rPr>
                        <a:t>https://twitter.com/Gerard_Cordova/status/1095391505475403777</a:t>
                      </a:r>
                      <a:r>
                        <a:rPr>
                          <a:solidFill>
                            <a:srgbClr val="0433FF"/>
                          </a:solidFill>
                          <a:uFillTx/>
                        </a:rPr>
                        <a:t> </a:t>
                      </a:r>
                    </a:p>
                  </a:txBody>
                  <a:tcPr marL="165100" marR="165100" marT="165100" marB="165100" anchor="ctr" anchorCtr="0" horzOverflow="overflow">
                    <a:lnR w="12700">
                      <a:solidFill>
                        <a:srgbClr val="5D5D5D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solidFill>
                      <a:srgbClr val="FFFFFF"/>
                    </a:solidFill>
                  </a:tcPr>
                </a:tc>
                <a:tc hMerge="1">
                  <a:tcPr/>
                </a:tc>
              </a:tr>
              <a:tr h="72009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D5D5D"/>
                      </a:solidFill>
                      <a:miter lim="400000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sz="1800"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4" invalidUrl="" action="" tgtFrame="" tooltip="" history="1" highlightClick="0" endSnd="0"/>
                        </a:rPr>
                        <a:t>@Criscitarojas</a:t>
                      </a:r>
                    </a:p>
                  </a:txBody>
                  <a:tcPr marL="76200" marR="76200" marT="76200" marB="762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Venezuela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2010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889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5" invalidUrl="" action="" tgtFrame="" tooltip="" history="1" highlightClick="0" endSnd="0"/>
                        </a:rPr>
                        <a:t>https://twitter.com/criscitarojas/status/1095678149046747136</a:t>
                      </a:r>
                      <a:r>
                        <a:rPr>
                          <a:solidFill>
                            <a:srgbClr val="0433FF"/>
                          </a:solidFill>
                          <a:uFillTx/>
                        </a:rPr>
                        <a:t> </a:t>
                      </a:r>
                    </a:p>
                  </a:txBody>
                  <a:tcPr marL="152400" marR="152400" marT="152400" marB="152400" anchor="ctr" anchorCtr="0" horzOverflow="overflow">
                    <a:lnR w="12700">
                      <a:solidFill>
                        <a:srgbClr val="5D5D5D"/>
                      </a:solidFill>
                      <a:miter lim="400000"/>
                    </a:lnR>
                    <a:solidFill>
                      <a:srgbClr val="FFFFFF"/>
                    </a:solidFill>
                  </a:tcPr>
                </a:tc>
                <a:tc hMerge="1">
                  <a:tcPr/>
                </a:tc>
              </a:tr>
              <a:tr h="72009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D5D5D"/>
                      </a:solidFill>
                      <a:miter lim="400000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sz="1800"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6" invalidUrl="" action="" tgtFrame="" tooltip="" history="1" highlightClick="0" endSnd="0"/>
                        </a:rPr>
                        <a:t>@Wil_Ardilax1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Venezuela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2017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1344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7" invalidUrl="" action="" tgtFrame="" tooltip="" history="1" highlightClick="0" endSnd="0"/>
                        </a:rPr>
                        <a:t>https://twitter.com/Wil_Ardilax1/status/1095071269538721793</a:t>
                      </a:r>
                      <a:r>
                        <a:rPr u="none">
                          <a:solidFill>
                            <a:srgbClr val="14171A"/>
                          </a:solidFill>
                          <a:uFillTx/>
                        </a:rPr>
                        <a:t> </a:t>
                      </a:r>
                    </a:p>
                  </a:txBody>
                  <a:tcPr marL="127000" marR="127000" marT="127000" marB="127000" anchor="ctr" anchorCtr="0" horzOverflow="overflow">
                    <a:lnR w="12700">
                      <a:solidFill>
                        <a:srgbClr val="5D5D5D"/>
                      </a:solidFill>
                      <a:miter lim="400000"/>
                    </a:lnR>
                    <a:solidFill>
                      <a:srgbClr val="FFFFFF"/>
                    </a:solidFill>
                  </a:tcPr>
                </a:tc>
                <a:tc hMerge="1">
                  <a:tcPr/>
                </a:tc>
              </a:tr>
              <a:tr h="72009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D5D5D"/>
                      </a:solidFill>
                      <a:miter lim="400000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sz="1800"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8" invalidUrl="" action="" tgtFrame="" tooltip="" history="1" highlightClick="0" endSnd="0"/>
                        </a:rPr>
                        <a:t>@marcosdecairers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Sin Identificar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2011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92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9" invalidUrl="" action="" tgtFrame="" tooltip="" history="1" highlightClick="0" endSnd="0"/>
                        </a:rPr>
                        <a:t>https://twitter.com/marcosdecairers/status/1095424418623471618</a:t>
                      </a:r>
                      <a:r>
                        <a:rPr u="none">
                          <a:solidFill>
                            <a:srgbClr val="14171A"/>
                          </a:solidFill>
                          <a:uFillTx/>
                        </a:rPr>
                        <a:t> </a:t>
                      </a:r>
                    </a:p>
                  </a:txBody>
                  <a:tcPr marL="152400" marR="152400" marT="152400" marB="152400" anchor="ctr" anchorCtr="0" horzOverflow="overflow">
                    <a:lnR w="12700">
                      <a:solidFill>
                        <a:srgbClr val="5D5D5D"/>
                      </a:solidFill>
                      <a:miter lim="400000"/>
                    </a:lnR>
                    <a:solidFill>
                      <a:srgbClr val="FFFFFF"/>
                    </a:solidFill>
                  </a:tcPr>
                </a:tc>
                <a:tc hMerge="1">
                  <a:tcPr/>
                </a:tc>
              </a:tr>
              <a:tr h="72009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D5D5D"/>
                      </a:solidFill>
                      <a:miter lim="400000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sz="1800"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10" invalidUrl="" action="" tgtFrame="" tooltip="" history="1" highlightClick="0" endSnd="0"/>
                        </a:rPr>
                        <a:t>@NinosKC7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Venezuela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2011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258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11" invalidUrl="" action="" tgtFrame="" tooltip="" history="1" highlightClick="0" endSnd="0"/>
                        </a:rPr>
                        <a:t>https://twitter.com/NinosKC7/status/1095493237702316032</a:t>
                      </a:r>
                      <a:r>
                        <a:rPr u="none">
                          <a:solidFill>
                            <a:srgbClr val="14171A"/>
                          </a:solidFill>
                          <a:uFillTx/>
                        </a:rPr>
                        <a:t> </a:t>
                      </a:r>
                    </a:p>
                  </a:txBody>
                  <a:tcPr marL="139700" marR="139700" marT="139700" marB="139700" anchor="ctr" anchorCtr="0" horzOverflow="overflow">
                    <a:lnR w="12700">
                      <a:solidFill>
                        <a:srgbClr val="5D5D5D"/>
                      </a:solidFill>
                      <a:miter lim="400000"/>
                    </a:lnR>
                    <a:solidFill>
                      <a:srgbClr val="FFFFFF"/>
                    </a:solidFill>
                  </a:tcPr>
                </a:tc>
                <a:tc hMerge="1">
                  <a:tcPr/>
                </a:tc>
              </a:tr>
              <a:tr h="72009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D5D5D"/>
                      </a:solidFill>
                      <a:miter lim="400000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sz="1800"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12" invalidUrl="" action="" tgtFrame="" tooltip="" history="1" highlightClick="0" endSnd="0"/>
                        </a:rPr>
                        <a:t>@dulcineapache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Venezuela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2010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246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13" invalidUrl="" action="" tgtFrame="" tooltip="" history="1" highlightClick="0" endSnd="0"/>
                        </a:rPr>
                        <a:t>https://twitter.com/dulcineapache/status/1095055437135859713</a:t>
                      </a:r>
                      <a:r>
                        <a:rPr u="none">
                          <a:solidFill>
                            <a:srgbClr val="14171A"/>
                          </a:solidFill>
                          <a:uFillTx/>
                        </a:rPr>
                        <a:t> </a:t>
                      </a:r>
                    </a:p>
                  </a:txBody>
                  <a:tcPr marL="165100" marR="165100" marT="165100" marB="165100" anchor="ctr" anchorCtr="0" horzOverflow="overflow">
                    <a:lnR w="12700">
                      <a:solidFill>
                        <a:srgbClr val="5D5D5D"/>
                      </a:solidFill>
                      <a:miter lim="400000"/>
                    </a:lnR>
                    <a:solidFill>
                      <a:srgbClr val="FFFFFF"/>
                    </a:solidFill>
                  </a:tcPr>
                </a:tc>
                <a:tc hMerge="1">
                  <a:tcPr/>
                </a:tc>
              </a:tr>
              <a:tr h="72009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D5D5D"/>
                      </a:solidFill>
                      <a:miter lim="400000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sz="1800"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14" invalidUrl="" action="" tgtFrame="" tooltip="" history="1" highlightClick="0" endSnd="0"/>
                        </a:rPr>
                        <a:t>@MithaBo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No se pudo identificar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2011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447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BEBE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15" invalidUrl="" action="" tgtFrame="" tooltip="" history="1" highlightClick="0" endSnd="0"/>
                        </a:rPr>
                        <a:t>https://twitter.com/MirthaBo/status/1095380330352136192</a:t>
                      </a:r>
                      <a:r>
                        <a:rPr u="none">
                          <a:solidFill>
                            <a:srgbClr val="14171A"/>
                          </a:solidFill>
                          <a:uFillTx/>
                        </a:rPr>
                        <a:t> </a:t>
                      </a:r>
                    </a:p>
                  </a:txBody>
                  <a:tcPr marL="152400" marR="152400" marT="152400" marB="152400" anchor="ctr" anchorCtr="0" horzOverflow="overflow">
                    <a:lnR w="12700">
                      <a:solidFill>
                        <a:srgbClr val="5D5D5D"/>
                      </a:solidFill>
                      <a:miter lim="400000"/>
                    </a:lnR>
                    <a:solidFill>
                      <a:srgbClr val="FFFFFF"/>
                    </a:solidFill>
                  </a:tcPr>
                </a:tc>
                <a:tc hMerge="1">
                  <a:tcPr/>
                </a:tc>
              </a:tr>
              <a:tr h="72009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5D5D5D"/>
                      </a:solidFill>
                      <a:miter lim="400000"/>
                    </a:lnL>
                    <a:lnB w="12700">
                      <a:solidFill>
                        <a:srgbClr val="60606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sz="1800"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16" invalidUrl="" action="" tgtFrame="" tooltip="" history="1" highlightClick="0" endSnd="0"/>
                        </a:rPr>
                        <a:t>@Cesarcoh1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Venezuela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2010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sz="1800"/>
                      </a:pPr>
                      <a:r>
                        <a:rPr sz="1900">
                          <a:latin typeface="Arial"/>
                          <a:ea typeface="Arial"/>
                          <a:cs typeface="Arial"/>
                          <a:sym typeface="Arial"/>
                        </a:rPr>
                        <a:t>142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defTabSz="914400">
                        <a:tabLst>
                          <a:tab pos="1181100" algn="l"/>
                        </a:tabLst>
                        <a:defRPr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>
                          <a:hlinkClick r:id="rId17" invalidUrl="" action="" tgtFrame="" tooltip="" history="1" highlightClick="0" endSnd="0"/>
                        </a:rPr>
                        <a:t>https://twitter.com/Cesarcoh1/status/1095401984117669895</a:t>
                      </a:r>
                      <a:r>
                        <a:rPr u="none">
                          <a:solidFill>
                            <a:srgbClr val="14171A"/>
                          </a:solidFill>
                          <a:uFillTx/>
                        </a:rPr>
                        <a:t> </a:t>
                      </a:r>
                    </a:p>
                  </a:txBody>
                  <a:tcPr marL="152400" marR="152400" marT="152400" marB="152400" anchor="ctr" anchorCtr="0" horzOverflow="overflow">
                    <a:lnR w="12700">
                      <a:solidFill>
                        <a:srgbClr val="5D5D5D"/>
                      </a:solidFill>
                      <a:miter lim="400000"/>
                    </a:lnR>
                    <a:lnB w="12700">
                      <a:solidFill>
                        <a:srgbClr val="60606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</a:tr>
            </a:tbl>
          </a:graphicData>
        </a:graphic>
      </p:graphicFrame>
      <p:pic>
        <p:nvPicPr>
          <p:cNvPr id="120" name="Twitter_Logo_Blue.png" descr="Twitter_Logo_Blue.png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812006" y="2589739"/>
            <a:ext cx="612348" cy="61234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Twitter_Logo_Blue.png" descr="Twitter_Logo_Blue.png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812006" y="3350530"/>
            <a:ext cx="612348" cy="61234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Twitter_Logo_Blue.png" descr="Twitter_Logo_Blue.png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799306" y="4098621"/>
            <a:ext cx="612348" cy="6123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Twitter_Logo_Blue.png" descr="Twitter_Logo_Blue.png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799306" y="4846712"/>
            <a:ext cx="612348" cy="6123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Twitter_Logo_Blue.png" descr="Twitter_Logo_Blue.png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799306" y="5607503"/>
            <a:ext cx="612348" cy="6123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Twitter_Logo_Blue.png" descr="Twitter_Logo_Blue.png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799306" y="6368293"/>
            <a:ext cx="612348" cy="6123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Twitter_Logo_Blue.png" descr="Twitter_Logo_Blue.png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786606" y="7141784"/>
            <a:ext cx="612348" cy="6123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Twitter_Logo_Blue.png" descr="Twitter_Logo_Blue.png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786606" y="7915275"/>
            <a:ext cx="612348" cy="6123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